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60" r:id="rId4"/>
    <p:sldId id="257" r:id="rId5"/>
    <p:sldId id="258" r:id="rId6"/>
    <p:sldId id="262" r:id="rId7"/>
    <p:sldId id="263" r:id="rId8"/>
    <p:sldId id="264" r:id="rId9"/>
    <p:sldId id="270" r:id="rId10"/>
    <p:sldId id="265" r:id="rId11"/>
    <p:sldId id="266" r:id="rId12"/>
    <p:sldId id="261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1F9"/>
    <a:srgbClr val="3EB96E"/>
    <a:srgbClr val="48D07C"/>
    <a:srgbClr val="E22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6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BCFCB-ACA3-854B-B794-578D47EB3858}" type="datetimeFigureOut">
              <a:rPr lang="en-US" smtClean="0"/>
              <a:t>8/13/15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34B66-4E4F-3049-99B1-C59C2155D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7630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944F0-CE2B-B747-A876-F716CAB7A004}" type="datetimeFigureOut">
              <a:rPr lang="en-US" smtClean="0"/>
              <a:t>8/13/15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32F87-6463-994D-A033-02DEA045E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60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AFB34A91-472E-6542-84A2-B3F3ED2B09AD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25716-E660-4E4B-AE4C-9462127E0DA3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764-046A-7B4B-BA77-8E2098835540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1048-6F41-5646-AFA2-4605CC84E51D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1EF1-92D3-2940-B632-8C430EDC9968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218-0A99-F545-AF47-A60F007D0CA8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2C99-ED7E-F443-B772-FD7D9996D6A0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2F607D0-7CE6-9B49-85D7-28B60AF97908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BFA2-EE87-1D47-8CB7-05B33EFAC062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53D8-DC41-8147-A538-CEAFE6BC01F9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B0C0-2A97-294C-A9E9-85325B49B214}" type="datetime1">
              <a:rPr lang="en-US" smtClean="0"/>
              <a:t>8/13/15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150AD-41C8-3E4D-832C-3F7EAF01BFD7}" type="datetime1">
              <a:rPr lang="en-US" smtClean="0"/>
              <a:t>8/13/15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3D1D-7A5C-BE47-9183-809DBBA6A65D}" type="datetime1">
              <a:rPr lang="en-US" smtClean="0"/>
              <a:t>8/13/15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4C30-6B30-5A4D-9F28-DE4819DCF1A5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FD33D422-4AB4-A74D-9980-A644BCF0BB8D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797379"/>
            <a:ext cx="7620000" cy="1924050"/>
          </a:xfrm>
        </p:spPr>
        <p:txBody>
          <a:bodyPr/>
          <a:lstStyle/>
          <a:p>
            <a:r>
              <a:rPr lang="en-US" altLang="zh-CN" dirty="0" err="1" smtClean="0">
                <a:solidFill>
                  <a:srgbClr val="000090"/>
                </a:solidFill>
                <a:cs typeface="Comic Sans MS"/>
              </a:rPr>
              <a:t>Dihadron</a:t>
            </a:r>
            <a:r>
              <a:rPr lang="en-US" altLang="zh-CN" dirty="0" smtClean="0">
                <a:solidFill>
                  <a:srgbClr val="000090"/>
                </a:solidFill>
                <a:cs typeface="Comic Sans MS"/>
              </a:rPr>
              <a:t> cross section </a:t>
            </a:r>
            <a:br>
              <a:rPr lang="en-US" altLang="zh-CN" dirty="0" smtClean="0">
                <a:solidFill>
                  <a:srgbClr val="000090"/>
                </a:solidFill>
                <a:cs typeface="Comic Sans MS"/>
              </a:rPr>
            </a:br>
            <a:r>
              <a:rPr lang="en-US" dirty="0" smtClean="0">
                <a:solidFill>
                  <a:srgbClr val="000090"/>
                </a:solidFill>
                <a:cs typeface="Comic Sans MS"/>
              </a:rPr>
              <a:t>as </a:t>
            </a:r>
            <a:r>
              <a:rPr lang="en-US" dirty="0">
                <a:solidFill>
                  <a:srgbClr val="000090"/>
                </a:solidFill>
                <a:cs typeface="Comic Sans MS"/>
              </a:rPr>
              <a:t>revealed in </a:t>
            </a:r>
            <a:r>
              <a:rPr lang="en-US" dirty="0" err="1" smtClean="0">
                <a:solidFill>
                  <a:srgbClr val="000090"/>
                </a:solidFill>
                <a:cs typeface="Comic Sans MS"/>
              </a:rPr>
              <a:t>ep</a:t>
            </a:r>
            <a:r>
              <a:rPr lang="en-US" dirty="0" smtClean="0">
                <a:solidFill>
                  <a:srgbClr val="000090"/>
                </a:solidFill>
                <a:cs typeface="Comic Sans MS"/>
              </a:rPr>
              <a:t> collision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EIC_taskforce</a:t>
            </a:r>
            <a:endParaRPr lang="en-US" dirty="0" smtClean="0"/>
          </a:p>
          <a:p>
            <a:r>
              <a:rPr lang="en-US" dirty="0" smtClean="0"/>
              <a:t>Xiaoxuan Chu</a:t>
            </a:r>
          </a:p>
          <a:p>
            <a:r>
              <a:rPr lang="en-US" dirty="0" smtClean="0"/>
              <a:t>08/0</a:t>
            </a:r>
            <a:r>
              <a:rPr lang="en-US" dirty="0"/>
              <a:t>6</a:t>
            </a:r>
            <a:r>
              <a:rPr lang="en-US" dirty="0" smtClean="0"/>
              <a:t>/2015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F02-BE0D-FD4B-8470-0F752C60CDF2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20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3" descr="xsection_SAS_new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429" y="1700459"/>
            <a:ext cx="4127655" cy="2795449"/>
          </a:xfrm>
          <a:prstGeom prst="rect">
            <a:avLst/>
          </a:prstGeom>
        </p:spPr>
      </p:pic>
      <p:pic>
        <p:nvPicPr>
          <p:cNvPr id="5" name="Picture 4" descr="xsection_Q2_x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8" y="1700459"/>
            <a:ext cx="4308324" cy="291780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985309"/>
              </p:ext>
            </p:extLst>
          </p:nvPr>
        </p:nvGraphicFramePr>
        <p:xfrm>
          <a:off x="717972" y="4668465"/>
          <a:ext cx="32385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9500"/>
                <a:gridCol w="1079500"/>
                <a:gridCol w="1079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0.11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0.13891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0.177828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0.177828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0.247028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0.316228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0.316228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0.439285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0.562341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0.562341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0.781171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471092"/>
              </p:ext>
            </p:extLst>
          </p:nvPr>
        </p:nvGraphicFramePr>
        <p:xfrm>
          <a:off x="4753429" y="4495908"/>
          <a:ext cx="412765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865"/>
                <a:gridCol w="1433895"/>
                <a:gridCol w="143389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0.1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0.129245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0.158489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0.158489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0.204839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0.251189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0.251189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0.324648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0.398107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0.398107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0.514532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0.630957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0.630957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0.815479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43840" y="4604056"/>
            <a:ext cx="474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08714" y="4618266"/>
            <a:ext cx="54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829E-F544-B749-AD9F-23BACD85891D}" type="datetime1">
              <a:rPr lang="en-US" smtClean="0"/>
              <a:t>8/13/15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10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75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6" name="Picture 5" descr="comparision_LAC_SA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25" y="3929742"/>
            <a:ext cx="4145161" cy="2807305"/>
          </a:xfrm>
          <a:prstGeom prst="rect">
            <a:avLst/>
          </a:prstGeom>
        </p:spPr>
      </p:pic>
      <p:pic>
        <p:nvPicPr>
          <p:cNvPr id="5" name="Picture 4" descr="xsection_LAC_new-eps-converted-t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25" y="1270284"/>
            <a:ext cx="4125096" cy="2793716"/>
          </a:xfrm>
          <a:prstGeom prst="rect">
            <a:avLst/>
          </a:prstGeom>
        </p:spPr>
      </p:pic>
      <p:pic>
        <p:nvPicPr>
          <p:cNvPr id="7" name="Picture 6" descr="comparision_ACFGP_SAS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713" y="3929742"/>
            <a:ext cx="4145161" cy="2807305"/>
          </a:xfrm>
          <a:prstGeom prst="rect">
            <a:avLst/>
          </a:prstGeom>
        </p:spPr>
      </p:pic>
      <p:pic>
        <p:nvPicPr>
          <p:cNvPr id="4" name="Picture 3" descr="xsection_ACFGP_new-eps-converted-to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713" y="1270284"/>
            <a:ext cx="4125097" cy="27937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6B806-2BFF-F141-9456-7385B19CCA4C}" type="datetime1">
              <a:rPr lang="en-US" smtClean="0"/>
              <a:t>8/13/15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72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 err="1" smtClean="0"/>
              <a:t>unpolarized</a:t>
            </a:r>
            <a:r>
              <a:rPr lang="en-US" dirty="0" smtClean="0"/>
              <a:t> situation, effective photon PDF can be determined by measuring inclusive </a:t>
            </a:r>
            <a:r>
              <a:rPr lang="en-US" dirty="0" err="1" smtClean="0"/>
              <a:t>dijet</a:t>
            </a:r>
            <a:r>
              <a:rPr lang="en-US" dirty="0" smtClean="0"/>
              <a:t> cross section.</a:t>
            </a:r>
            <a:r>
              <a:rPr lang="en-US" sz="1600" dirty="0" smtClean="0"/>
              <a:t>(DESY 97-164)</a:t>
            </a:r>
            <a:endParaRPr lang="en-US" dirty="0" smtClean="0"/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dirty="0" smtClean="0"/>
              <a:t>Optimize </a:t>
            </a:r>
            <a:r>
              <a:rPr lang="en-US" dirty="0" err="1" smtClean="0"/>
              <a:t>dihadron</a:t>
            </a:r>
            <a:r>
              <a:rPr lang="en-US" dirty="0" smtClean="0"/>
              <a:t> cut</a:t>
            </a:r>
          </a:p>
          <a:p>
            <a:r>
              <a:rPr lang="en-US" dirty="0" smtClean="0"/>
              <a:t>Global fit</a:t>
            </a:r>
            <a:endParaRPr lang="en-US" dirty="0"/>
          </a:p>
        </p:txBody>
      </p:sp>
      <p:pic>
        <p:nvPicPr>
          <p:cNvPr id="4" name="Picture 3" descr="Screen Shot 2015-04-15 at 4.23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9" y="3321541"/>
            <a:ext cx="7990981" cy="75420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F88C-01A8-924A-8597-02652D3AE86F}" type="datetime1">
              <a:rPr lang="en-US" smtClean="0"/>
              <a:t>8/13/15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88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5-08-06 at 10.38.4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94" r="-1494"/>
          <a:stretch>
            <a:fillRect/>
          </a:stretch>
        </p:blipFill>
        <p:spPr>
          <a:xfrm>
            <a:off x="0" y="241300"/>
            <a:ext cx="9148762" cy="61150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D74A-5A29-364D-8D0F-C4774B349079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614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smtClean="0"/>
              <a:t>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Physics background</a:t>
            </a:r>
          </a:p>
          <a:p>
            <a:r>
              <a:rPr lang="en-US" dirty="0" smtClean="0"/>
              <a:t>Introduction of the data</a:t>
            </a:r>
          </a:p>
          <a:p>
            <a:r>
              <a:rPr lang="en-US" dirty="0" smtClean="0"/>
              <a:t>Measurement o</a:t>
            </a:r>
            <a:r>
              <a:rPr lang="en-US" altLang="zh-CN" dirty="0" smtClean="0"/>
              <a:t>f</a:t>
            </a:r>
            <a:r>
              <a:rPr lang="en-US" dirty="0" smtClean="0"/>
              <a:t> </a:t>
            </a:r>
            <a:r>
              <a:rPr lang="en-US" dirty="0" err="1" smtClean="0"/>
              <a:t>dihadron</a:t>
            </a:r>
            <a:endParaRPr lang="en-US" dirty="0" smtClean="0"/>
          </a:p>
          <a:p>
            <a:r>
              <a:rPr lang="en-US" dirty="0" smtClean="0"/>
              <a:t>Some results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9A5B-5B66-4B4C-B7B6-2785D48C5623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594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Physics about photon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Introduction</a:t>
            </a:r>
            <a:r>
              <a:rPr lang="en-US" dirty="0" smtClean="0"/>
              <a:t>: High energy photon can transform in quantum mechanics to lepton or quark pairs. The latter fragmented to jets of hadrons.</a:t>
            </a:r>
          </a:p>
          <a:p>
            <a:r>
              <a:rPr lang="en-US" b="1" dirty="0" smtClean="0"/>
              <a:t>Measurement</a:t>
            </a:r>
            <a:r>
              <a:rPr lang="en-US" dirty="0" smtClean="0"/>
              <a:t>: In </a:t>
            </a:r>
            <a:r>
              <a:rPr lang="en-US" dirty="0"/>
              <a:t>EIC, </a:t>
            </a:r>
            <a:r>
              <a:rPr lang="en-US" dirty="0" err="1"/>
              <a:t>partons</a:t>
            </a:r>
            <a:r>
              <a:rPr lang="en-US" dirty="0"/>
              <a:t> in the proton probe the photon structure in </a:t>
            </a:r>
            <a:r>
              <a:rPr lang="en-US" dirty="0" err="1"/>
              <a:t>photonproduction</a:t>
            </a:r>
            <a:r>
              <a:rPr lang="en-US" dirty="0"/>
              <a:t> </a:t>
            </a:r>
            <a:r>
              <a:rPr lang="en-US" dirty="0" smtClean="0"/>
              <a:t>events</a:t>
            </a:r>
            <a:r>
              <a:rPr lang="en-US" dirty="0"/>
              <a:t> </a:t>
            </a:r>
            <a:r>
              <a:rPr lang="en-US" dirty="0" smtClean="0"/>
              <a:t>by measuring inclusive </a:t>
            </a:r>
            <a:r>
              <a:rPr lang="en-US" dirty="0" err="1" smtClean="0"/>
              <a:t>dijet</a:t>
            </a:r>
            <a:r>
              <a:rPr lang="en-US" dirty="0" smtClean="0"/>
              <a:t> cross section.</a:t>
            </a:r>
          </a:p>
          <a:p>
            <a:r>
              <a:rPr lang="en-US" dirty="0" smtClean="0"/>
              <a:t>Events where jets with large transverse momentum E</a:t>
            </a:r>
            <a:r>
              <a:rPr lang="en-US" baseline="-25000" dirty="0" smtClean="0"/>
              <a:t>T </a:t>
            </a:r>
            <a:r>
              <a:rPr lang="en-US" dirty="0"/>
              <a:t> </a:t>
            </a:r>
            <a:r>
              <a:rPr lang="en-US" dirty="0" smtClean="0"/>
              <a:t>are produced can be used to probe the constituents of photon.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100" dirty="0" smtClean="0"/>
              <a:t>--</a:t>
            </a:r>
            <a:r>
              <a:rPr lang="en-US" sz="2000" dirty="0" smtClean="0"/>
              <a:t>E</a:t>
            </a:r>
            <a:r>
              <a:rPr lang="en-US" sz="2000" baseline="-25000" dirty="0" smtClean="0"/>
              <a:t>T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&gt;Q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it is fulfilled in </a:t>
            </a:r>
            <a:r>
              <a:rPr lang="en-US" sz="2000" dirty="0" err="1" smtClean="0"/>
              <a:t>photonproduction</a:t>
            </a:r>
            <a:r>
              <a:rPr lang="en-US" sz="2000" dirty="0" smtClean="0"/>
              <a:t> events for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~0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--</a:t>
            </a:r>
            <a:r>
              <a:rPr lang="en-US" sz="2000" dirty="0" err="1" smtClean="0"/>
              <a:t>x</a:t>
            </a:r>
            <a:r>
              <a:rPr lang="en-US" sz="2000" baseline="-25000" dirty="0" err="1" smtClean="0"/>
              <a:t>γ</a:t>
            </a:r>
            <a:r>
              <a:rPr lang="en-US" sz="2000" dirty="0" smtClean="0"/>
              <a:t> separate direct and resolved process.</a:t>
            </a:r>
            <a:endParaRPr lang="en-US" sz="2000" baseline="-25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260B-30EF-8042-ACD7-AA552E647F13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5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Photon PDFs available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LHAPDF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08829"/>
              </p:ext>
            </p:extLst>
          </p:nvPr>
        </p:nvGraphicFramePr>
        <p:xfrm>
          <a:off x="378196" y="1776809"/>
          <a:ext cx="1971364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364"/>
              </a:tblGrid>
              <a:tr h="346262">
                <a:tc>
                  <a:txBody>
                    <a:bodyPr/>
                    <a:lstStyle/>
                    <a:p>
                      <a:r>
                        <a:rPr lang="en-US" dirty="0" smtClean="0"/>
                        <a:t>Photon PDF set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DO-G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LAC-G/GAL-G LO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GS-G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GS-G-96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GRV-G/GRS-G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rgbClr val="FF41F9"/>
                          </a:solidFill>
                          <a:latin typeface="+mn-lt"/>
                          <a:ea typeface="+mn-ea"/>
                          <a:cs typeface="+mn-cs"/>
                        </a:rPr>
                        <a:t>ACFGP/AFG-G NLO</a:t>
                      </a:r>
                      <a:endParaRPr lang="en-US" dirty="0">
                        <a:solidFill>
                          <a:srgbClr val="FF41F9"/>
                        </a:solidFill>
                      </a:endParaRPr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WHIT-G LO</a:t>
                      </a:r>
                      <a:endParaRPr lang="en-US" dirty="0"/>
                    </a:p>
                  </a:txBody>
                  <a:tcPr/>
                </a:tc>
              </a:tr>
              <a:tr h="346262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rgbClr val="3EB96E"/>
                          </a:solidFill>
                          <a:latin typeface="+mn-lt"/>
                          <a:ea typeface="+mn-ea"/>
                          <a:cs typeface="+mn-cs"/>
                        </a:rPr>
                        <a:t>SAS-G(v1/v2) LO</a:t>
                      </a:r>
                      <a:endParaRPr lang="en-US" dirty="0">
                        <a:solidFill>
                          <a:srgbClr val="3EB96E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Screen Shot 2015-06-24 at 2.40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900" y="1776809"/>
            <a:ext cx="6156972" cy="487603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8763-9149-AB45-B6CB-54B0DAE931FF}" type="datetime1">
              <a:rPr lang="en-US" smtClean="0"/>
              <a:t>8/13/15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5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Data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5714631"/>
              </p:ext>
            </p:extLst>
          </p:nvPr>
        </p:nvGraphicFramePr>
        <p:xfrm>
          <a:off x="1914206" y="1855896"/>
          <a:ext cx="5848098" cy="4444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1575"/>
                <a:gridCol w="2486523"/>
              </a:tblGrid>
              <a:tr h="4322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Set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250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-9</a:t>
                      </a:r>
                      <a:r>
                        <a:rPr lang="en-US" sz="1600" baseline="0" dirty="0" smtClean="0"/>
                        <a:t> - 10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-9  </a:t>
                      </a:r>
                      <a:r>
                        <a:rPr lang="en-US" sz="1600" baseline="0" dirty="0" smtClean="0"/>
                        <a:t>- 0.99</a:t>
                      </a:r>
                      <a:endParaRPr lang="en-US" sz="1600" dirty="0"/>
                    </a:p>
                  </a:txBody>
                  <a:tcPr/>
                </a:tc>
              </a:tr>
              <a:tr h="492917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Photon PDF 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LAC/ACFGP/SAS</a:t>
                      </a:r>
                      <a:endParaRPr lang="en-US" sz="1600" dirty="0"/>
                    </a:p>
                  </a:txBody>
                  <a:tcPr/>
                </a:tc>
              </a:tr>
              <a:tr h="4929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Proton</a:t>
                      </a:r>
                      <a:r>
                        <a:rPr lang="en-US" sz="1600" baseline="0" dirty="0" smtClean="0"/>
                        <a:t> PDF set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CT5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600" b="0" i="0" u="none" strike="noStrike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evt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(million)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σ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microbarn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54.7</a:t>
                      </a:r>
                      <a:endParaRPr lang="en-US" sz="1600" dirty="0"/>
                    </a:p>
                  </a:txBody>
                  <a:tcPr/>
                </a:tc>
              </a:tr>
              <a:tr h="4322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</a:t>
                      </a:r>
                      <a:r>
                        <a:rPr lang="en-US" sz="1600" baseline="-25000" dirty="0" smtClean="0"/>
                        <a:t>int</a:t>
                      </a:r>
                      <a:r>
                        <a:rPr lang="en-US" sz="1600" baseline="0" dirty="0" smtClean="0"/>
                        <a:t>(pb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0.457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28888" y="1435184"/>
            <a:ext cx="354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EB48-DC4C-5148-8FE6-A7ED99E87E35}" type="datetime1">
              <a:rPr lang="en-US" smtClean="0"/>
              <a:t>8/13/15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8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dihadron</a:t>
            </a:r>
            <a:r>
              <a:rPr lang="en-US" dirty="0"/>
              <a:t> </a:t>
            </a:r>
            <a:r>
              <a:rPr lang="en-US" dirty="0" smtClean="0"/>
              <a:t>method to reconstruct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γ</a:t>
            </a:r>
            <a:endParaRPr lang="en-US" baseline="-25000" dirty="0" smtClean="0"/>
          </a:p>
          <a:p>
            <a:pPr marL="0" indent="0">
              <a:buNone/>
            </a:pPr>
            <a:endParaRPr lang="en-US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1421901" y="5181795"/>
            <a:ext cx="6405460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x</a:t>
            </a:r>
            <a:r>
              <a:rPr lang="en-US" baseline="-25000" dirty="0" err="1" smtClean="0"/>
              <a:t>γ</a:t>
            </a:r>
            <a:r>
              <a:rPr lang="en-US" baseline="-25000" dirty="0" smtClean="0"/>
              <a:t> </a:t>
            </a:r>
            <a:r>
              <a:rPr lang="en-US" dirty="0" smtClean="0"/>
              <a:t>is the momentum fraction of the </a:t>
            </a:r>
            <a:r>
              <a:rPr lang="en-US" dirty="0" err="1" smtClean="0"/>
              <a:t>parton</a:t>
            </a:r>
            <a:r>
              <a:rPr lang="en-US" dirty="0" smtClean="0"/>
              <a:t> for photon, compared with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Bj</a:t>
            </a:r>
            <a:r>
              <a:rPr lang="en-US" dirty="0" smtClean="0"/>
              <a:t> for proton.</a:t>
            </a:r>
          </a:p>
          <a:p>
            <a:endParaRPr lang="en-US" baseline="-25000" dirty="0"/>
          </a:p>
          <a:p>
            <a:r>
              <a:rPr lang="en-US" dirty="0" err="1" smtClean="0"/>
              <a:t>Dihadron</a:t>
            </a:r>
            <a:r>
              <a:rPr lang="en-US" dirty="0" smtClean="0"/>
              <a:t> cross section                           photon PDF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3979333" y="6103621"/>
            <a:ext cx="1064381" cy="457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F4D96-59BA-A74D-8DB2-BCB2C10B37F0}" type="datetime1">
              <a:rPr lang="en-US" smtClean="0"/>
              <a:t>8/13/15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 descr="Screen Shot 2015-08-06 at 10.48.2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" y="2658617"/>
            <a:ext cx="8658255" cy="2523178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990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08-05 at 3.57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50" y="4068010"/>
            <a:ext cx="4108671" cy="2752541"/>
          </a:xfrm>
          <a:prstGeom prst="rect">
            <a:avLst/>
          </a:prstGeom>
        </p:spPr>
      </p:pic>
      <p:pic>
        <p:nvPicPr>
          <p:cNvPr id="4" name="Picture 3" descr="Screen Shot 2015-08-05 at 3.52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50" y="1114613"/>
            <a:ext cx="8222523" cy="29533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Dihadron</a:t>
            </a:r>
            <a:r>
              <a:rPr lang="en-US" dirty="0" smtClean="0"/>
              <a:t> cut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97363" y="4252167"/>
            <a:ext cx="3713510" cy="175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Dihadron</a:t>
            </a:r>
            <a:r>
              <a:rPr lang="en-US" dirty="0" smtClean="0"/>
              <a:t> cut :</a:t>
            </a:r>
          </a:p>
          <a:p>
            <a:r>
              <a:rPr lang="en-US" dirty="0" smtClean="0"/>
              <a:t>Trigger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1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                         </a:t>
            </a:r>
          </a:p>
          <a:p>
            <a:r>
              <a:rPr lang="en-US" dirty="0" smtClean="0"/>
              <a:t>Associate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0.5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Delta Phi &gt;pi/2          OPTIMISE!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ADD3-D62B-A546-88ED-8E76768A8F86}" type="datetime1">
              <a:rPr lang="en-US" smtClean="0"/>
              <a:t>8/13/15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63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" name="Picture 3" descr="Screen Shot 2015-08-05 at 4.07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28" y="1828788"/>
            <a:ext cx="8241507" cy="2830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216" y="4804785"/>
            <a:ext cx="563873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Q2-x distribution plot: Already scaled the plots from  L</a:t>
            </a:r>
            <a:r>
              <a:rPr lang="en-US" baseline="-25000" dirty="0" smtClean="0"/>
              <a:t>int  </a:t>
            </a:r>
            <a:r>
              <a:rPr lang="en-US" dirty="0" smtClean="0">
                <a:solidFill>
                  <a:schemeClr val="dk1"/>
                </a:solidFill>
              </a:rPr>
              <a:t>0.457 pb</a:t>
            </a:r>
            <a:r>
              <a:rPr lang="en-US" baseline="30000" dirty="0" smtClean="0">
                <a:solidFill>
                  <a:schemeClr val="dk1"/>
                </a:solidFill>
              </a:rPr>
              <a:t>-1 </a:t>
            </a:r>
            <a:r>
              <a:rPr lang="en-US" dirty="0" smtClean="0">
                <a:solidFill>
                  <a:schemeClr val="dk1"/>
                </a:solidFill>
              </a:rPr>
              <a:t>to 1 fb</a:t>
            </a:r>
            <a:r>
              <a:rPr lang="en-US" baseline="30000" dirty="0" smtClean="0">
                <a:solidFill>
                  <a:schemeClr val="dk1"/>
                </a:solidFill>
              </a:rPr>
              <a:t>-1</a:t>
            </a:r>
            <a:r>
              <a:rPr lang="en-US" dirty="0" smtClean="0">
                <a:solidFill>
                  <a:schemeClr val="dk1"/>
                </a:solidFill>
              </a:rPr>
              <a:t>.</a:t>
            </a:r>
            <a:endParaRPr lang="en-US" dirty="0">
              <a:solidFill>
                <a:schemeClr val="dk1"/>
              </a:solidFill>
            </a:endParaRPr>
          </a:p>
          <a:p>
            <a:r>
              <a:rPr lang="en-US" baseline="-25000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3F9B-6689-1E45-B66F-372F311A6024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38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2C99-ED7E-F443-B772-FD7D9996D6A0}" type="datetime1">
              <a:rPr lang="en-US" smtClean="0"/>
              <a:t>8/13/15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Xiaoxuan Chu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8" descr="eta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1" y="2436814"/>
            <a:ext cx="4340860" cy="2939842"/>
          </a:xfrm>
          <a:prstGeom prst="rect">
            <a:avLst/>
          </a:prstGeom>
        </p:spPr>
      </p:pic>
      <p:pic>
        <p:nvPicPr>
          <p:cNvPr id="10" name="Picture 9" descr="eta1_eta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639" y="2436814"/>
            <a:ext cx="4340860" cy="29398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6100" y="5414756"/>
            <a:ext cx="300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photon-proton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3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914</TotalTime>
  <Words>421</Words>
  <Application>Microsoft Macintosh PowerPoint</Application>
  <PresentationFormat>On-screen Show (4:3)</PresentationFormat>
  <Paragraphs>139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Capital</vt:lpstr>
      <vt:lpstr>Dihadron cross section  as revealed in ep collision </vt:lpstr>
      <vt:lpstr>Outline</vt:lpstr>
      <vt:lpstr>Physics about photon structure</vt:lpstr>
      <vt:lpstr>Photon PDFs available  in LHAPDF</vt:lpstr>
      <vt:lpstr>Generate Data </vt:lpstr>
      <vt:lpstr>Measurement</vt:lpstr>
      <vt:lpstr>Dihadron cut</vt:lpstr>
      <vt:lpstr>Results</vt:lpstr>
      <vt:lpstr>PowerPoint Presentation</vt:lpstr>
      <vt:lpstr>Results</vt:lpstr>
      <vt:lpstr>Results</vt:lpstr>
      <vt:lpstr>To do…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LHAPDF and Data Generation</dc:title>
  <dc:creator>Xiaoxuan Chu</dc:creator>
  <cp:lastModifiedBy>Xiaoxuan Chu</cp:lastModifiedBy>
  <cp:revision>57</cp:revision>
  <dcterms:created xsi:type="dcterms:W3CDTF">2015-06-24T18:24:50Z</dcterms:created>
  <dcterms:modified xsi:type="dcterms:W3CDTF">2015-08-13T13:43:32Z</dcterms:modified>
</cp:coreProperties>
</file>